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4" r:id="rId2"/>
    <p:sldId id="296" r:id="rId3"/>
    <p:sldId id="297" r:id="rId4"/>
    <p:sldId id="298" r:id="rId5"/>
    <p:sldId id="261" r:id="rId6"/>
    <p:sldId id="264" r:id="rId7"/>
    <p:sldId id="263" r:id="rId8"/>
    <p:sldId id="277" r:id="rId9"/>
    <p:sldId id="278" r:id="rId10"/>
    <p:sldId id="279" r:id="rId11"/>
    <p:sldId id="301" r:id="rId12"/>
    <p:sldId id="280" r:id="rId13"/>
    <p:sldId id="282" r:id="rId14"/>
    <p:sldId id="283" r:id="rId15"/>
    <p:sldId id="284" r:id="rId16"/>
    <p:sldId id="285" r:id="rId17"/>
    <p:sldId id="286" r:id="rId18"/>
    <p:sldId id="287" r:id="rId19"/>
    <p:sldId id="288" r:id="rId20"/>
    <p:sldId id="289" r:id="rId21"/>
    <p:sldId id="291" r:id="rId22"/>
    <p:sldId id="293" r:id="rId23"/>
    <p:sldId id="292" r:id="rId24"/>
    <p:sldId id="304" r:id="rId25"/>
    <p:sldId id="302" r:id="rId26"/>
    <p:sldId id="303" r:id="rId27"/>
    <p:sldId id="29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80" autoAdjust="0"/>
  </p:normalViewPr>
  <p:slideViewPr>
    <p:cSldViewPr>
      <p:cViewPr varScale="1">
        <p:scale>
          <a:sx n="30" d="100"/>
          <a:sy n="30" d="100"/>
        </p:scale>
        <p:origin x="-1608"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C4D2B7-05C2-403C-B700-8D388F0547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24E8E03-96FF-4546-BC79-DF91AE39601B}"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i="1" smtClean="0"/>
              <a:t>Age</a:t>
            </a:r>
            <a:r>
              <a:rPr lang="en-US" smtClean="0"/>
              <a:t> is a very high price to pay for maturity (Tom Stoppard)</a:t>
            </a:r>
          </a:p>
          <a:p>
            <a:pPr eaLnBrk="1" hangingPunct="1"/>
            <a:r>
              <a:rPr lang="en-US" smtClean="0"/>
              <a:t>Prospero in The Tempest says “We are such stuff as dreams are made on, and our little life is rounded with a sleep.”</a:t>
            </a:r>
          </a:p>
          <a:p>
            <a:pPr eaLnBrk="1" hangingPunct="1"/>
            <a:r>
              <a:rPr lang="en-US" smtClean="0"/>
              <a:t>How did Mark Twain put it? “I was dead for millions of years before I was born and it never inconvenienced me a bit.”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4AA7D79-F095-4349-AA7C-D0E51126BA40}"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13.10c A simple genetic model reveals two mechanisms through which aging can evolve</a:t>
            </a:r>
          </a:p>
          <a:p>
            <a:pPr eaLnBrk="1" hangingPunct="1"/>
            <a:r>
              <a:rPr lang="en-US" smtClean="0"/>
              <a:t>(c) The life history of individuals with a mutation that causes maturation at age 2 and death at age 10. The expected lifetime reproductive success of individuals with this mutation is 2.663. The mutation is advantageous. See text for more details.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Not mutually exclusive</a:t>
            </a:r>
          </a:p>
        </p:txBody>
      </p:sp>
      <p:sp>
        <p:nvSpPr>
          <p:cNvPr id="38916" name="Slide Number Placeholder 3"/>
          <p:cNvSpPr>
            <a:spLocks noGrp="1"/>
          </p:cNvSpPr>
          <p:nvPr>
            <p:ph type="sldNum" sz="quarter" idx="5"/>
          </p:nvPr>
        </p:nvSpPr>
        <p:spPr>
          <a:noFill/>
        </p:spPr>
        <p:txBody>
          <a:bodyPr/>
          <a:lstStyle/>
          <a:p>
            <a:fld id="{072EF11C-FEBC-40A8-B4EC-74767C48493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814D0D8-1A7B-42E5-9205-293B873D7895}" type="slidenum">
              <a:rPr lang="en-US" smtClean="0"/>
              <a:pPr/>
              <a:t>12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13.11 An increase in inbreeding depression with age consistent with the mutation accumulation hypothesis of senescence</a:t>
            </a:r>
          </a:p>
          <a:p>
            <a:pPr eaLnBrk="1" hangingPunct="1"/>
            <a:r>
              <a:rPr lang="en-US" smtClean="0"/>
              <a:t>If inbreeding depression is caused by recessive deleterious alleles and if natural selection acts more weakly against late-acting deleterious alleles, then inbreeding depression should increase with age. This graph, tracking inbreeding depression as a function of age in laboratory fruit flies, shows that it does. Drawn from data in Hughes et al. (2002).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A9C4EA-3764-49C4-9062-5DF575075309}" type="slidenum">
              <a:rPr lang="en-US" smtClean="0"/>
              <a:pPr/>
              <a:t>13</a:t>
            </a:fld>
            <a:endParaRPr lang="en-US" smtClean="0"/>
          </a:p>
        </p:txBody>
      </p:sp>
      <p:sp>
        <p:nvSpPr>
          <p:cNvPr id="40963"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4114800"/>
          </a:xfrm>
        </p:spPr>
        <p:txBody>
          <a:bodyPr/>
          <a:lstStyle/>
          <a:p>
            <a:pPr eaLnBrk="1" hangingPunct="1">
              <a:defRPr/>
            </a:pPr>
            <a:r>
              <a:rPr lang="en-US" dirty="0" smtClean="0"/>
              <a:t>Figure 13.13 Under semi-natural conditions, the age-1 gene in the nematode worm </a:t>
            </a:r>
            <a:r>
              <a:rPr lang="en-US" i="1" dirty="0" smtClean="0"/>
              <a:t>C. </a:t>
            </a:r>
            <a:r>
              <a:rPr lang="en-US" i="1" dirty="0" err="1" smtClean="0"/>
              <a:t>elegans</a:t>
            </a:r>
            <a:r>
              <a:rPr lang="en-US" dirty="0" smtClean="0"/>
              <a:t> exhibits antagonistic </a:t>
            </a:r>
            <a:r>
              <a:rPr lang="en-US" dirty="0" err="1" smtClean="0"/>
              <a:t>pleiotropy</a:t>
            </a:r>
            <a:endParaRPr lang="en-US" dirty="0" smtClean="0"/>
          </a:p>
          <a:p>
            <a:pPr marL="228600" indent="-228600" eaLnBrk="1" hangingPunct="1">
              <a:buFontTx/>
              <a:buAutoNum type="alphaLcParenBoth"/>
              <a:defRPr/>
            </a:pPr>
            <a:r>
              <a:rPr lang="en-US" dirty="0" smtClean="0"/>
              <a:t>This graph tracks the frequency of the </a:t>
            </a:r>
            <a:r>
              <a:rPr lang="en-US" i="1" dirty="0" smtClean="0"/>
              <a:t>hx546</a:t>
            </a:r>
            <a:r>
              <a:rPr lang="en-US" dirty="0" smtClean="0"/>
              <a:t> allele of the </a:t>
            </a:r>
            <a:r>
              <a:rPr lang="en-US" i="1" dirty="0" smtClean="0"/>
              <a:t>age-1</a:t>
            </a:r>
            <a:r>
              <a:rPr lang="en-US" dirty="0" smtClean="0"/>
              <a:t> gene, which causes increased longevity, in six experimental populations reared in the lab with ample food. The frequency of </a:t>
            </a:r>
            <a:r>
              <a:rPr lang="en-US" i="1" dirty="0" smtClean="0"/>
              <a:t>hx546</a:t>
            </a:r>
            <a:r>
              <a:rPr lang="en-US" dirty="0" smtClean="0"/>
              <a:t> changed little over 10 generations, regardless of its starting frequency, indicating that the allele was effectively neutral. (b) This graph tracks the frequency of the </a:t>
            </a:r>
            <a:r>
              <a:rPr lang="en-US" i="1" dirty="0" smtClean="0"/>
              <a:t>hx546</a:t>
            </a:r>
            <a:r>
              <a:rPr lang="en-US" dirty="0" smtClean="0"/>
              <a:t> allele in five populations reared under semi-natural conditions characterized by periodic bouts of starvation. The frequency of </a:t>
            </a:r>
            <a:r>
              <a:rPr lang="en-US" i="1" dirty="0" smtClean="0"/>
              <a:t>hx546</a:t>
            </a:r>
            <a:r>
              <a:rPr lang="en-US" dirty="0" smtClean="0"/>
              <a:t> declined rapidly over 12 generations in all five populations, indicating that the allele was strongly selected against. From Walker et al. (2000).</a:t>
            </a:r>
          </a:p>
          <a:p>
            <a:pPr marL="228600" indent="-228600" eaLnBrk="1" hangingPunct="1">
              <a:buFontTx/>
              <a:buAutoNum type="alphaLcParenBoth"/>
              <a:defRPr/>
            </a:pPr>
            <a:endParaRPr lang="en-US" dirty="0" smtClean="0"/>
          </a:p>
          <a:p>
            <a:pPr marL="228600" indent="-228600" eaLnBrk="1" hangingPunct="1">
              <a:buFontTx/>
              <a:buAutoNum type="alphaLcParenBoth"/>
              <a:defRPr/>
            </a:pPr>
            <a:endParaRPr lang="en-US" dirty="0" smtClean="0"/>
          </a:p>
          <a:p>
            <a:pPr marL="228600" indent="-228600" eaLnBrk="1" hangingPunct="1">
              <a:defRPr/>
            </a:pPr>
            <a:r>
              <a:rPr lang="en-US" dirty="0" smtClean="0"/>
              <a:t>But little evidence that candidate gene approach explains variation in natural populations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50937DD-C3A8-4BBE-9601-F675C31E4939}"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13.14 The </a:t>
            </a:r>
            <a:r>
              <a:rPr lang="en-US" i="1" smtClean="0"/>
              <a:t>methuselah</a:t>
            </a:r>
            <a:r>
              <a:rPr lang="en-US" smtClean="0"/>
              <a:t> gene controls a trade-off between reproductive success versus longevity and stress resistance</a:t>
            </a:r>
          </a:p>
          <a:p>
            <a:pPr eaLnBrk="1" hangingPunct="1"/>
            <a:r>
              <a:rPr lang="en-US" smtClean="0"/>
              <a:t>Normal female fruit flies die younger than homozygous </a:t>
            </a:r>
            <a:r>
              <a:rPr lang="en-US" i="1" smtClean="0"/>
              <a:t>methuselah</a:t>
            </a:r>
            <a:r>
              <a:rPr lang="en-US" smtClean="0"/>
              <a:t> mutants (a), but they have considerably higher lifetime reproductive success (b). These patterns, detected at 29</a:t>
            </a:r>
            <a:r>
              <a:rPr lang="en-US" smtClean="0">
                <a:ea typeface="ヒラギノ角ゴ Pro W3" pitchFamily="48" charset="-128"/>
              </a:rPr>
              <a:t> degrees </a:t>
            </a:r>
            <a:r>
              <a:rPr lang="en-US" smtClean="0"/>
              <a:t>C, change at other temperatures. Redrawn from Mockett and Sohal (2006).</a:t>
            </a:r>
          </a:p>
          <a:p>
            <a:pPr eaLnBrk="1" hangingPunct="1"/>
            <a:endParaRPr lang="en-US" smtClean="0"/>
          </a:p>
          <a:p>
            <a:pPr eaLnBrk="1" hangingPunct="1"/>
            <a:r>
              <a:rPr lang="en-US" smtClean="0"/>
              <a:t>At least one gene for which mutations strongly</a:t>
            </a:r>
          </a:p>
          <a:p>
            <a:pPr eaLnBrk="1" hangingPunct="1"/>
            <a:r>
              <a:rPr lang="en-US" smtClean="0"/>
              <a:t>affect lifespan in D. melanogaster (Methuselah or Mth)</a:t>
            </a:r>
          </a:p>
          <a:p>
            <a:pPr eaLnBrk="1" hangingPunct="1"/>
            <a:r>
              <a:rPr lang="en-US" smtClean="0"/>
              <a:t>also exhibits extensive natural polymorphism, a natural</a:t>
            </a:r>
          </a:p>
          <a:p>
            <a:pPr eaLnBrk="1" hangingPunct="1"/>
            <a:r>
              <a:rPr lang="en-US" smtClean="0"/>
              <a:t>cline in allele frequencies that parallels a cline in lifespan,</a:t>
            </a:r>
          </a:p>
          <a:p>
            <a:pPr eaLnBrk="1" hangingPunct="1"/>
            <a:r>
              <a:rPr lang="en-US" smtClean="0"/>
              <a:t>and a molecular signature of selection</a:t>
            </a:r>
          </a:p>
          <a:p>
            <a:pPr eaLnBrk="1" hangingPunct="1"/>
            <a:r>
              <a:rPr lang="en-US" smtClean="0"/>
              <a:t>(Schmidt et al. 2000). Mutant analysis can therefore</a:t>
            </a:r>
          </a:p>
          <a:p>
            <a:pPr eaLnBrk="1" hangingPunct="1"/>
            <a:r>
              <a:rPr lang="en-US" smtClean="0"/>
              <a:t>potentially reveal genes contributing to natural variation.</a:t>
            </a:r>
          </a:p>
          <a:p>
            <a:pPr eaLnBrk="1" hangingPunct="1"/>
            <a:r>
              <a:rPr lang="en-US" smtClean="0"/>
              <a:t>Such genes can then be subjected to</a:t>
            </a:r>
          </a:p>
          <a:p>
            <a:pPr eaLnBrk="1" hangingPunct="1"/>
            <a:r>
              <a:rPr lang="en-US" smtClean="0"/>
              <a:t>functional and evolutionary analyses that test model</a:t>
            </a:r>
          </a:p>
          <a:p>
            <a:pPr eaLnBrk="1" hangingPunct="1"/>
            <a:r>
              <a:rPr lang="en-US" smtClean="0"/>
              <a:t>predictions. This path is not easy, however. Although</a:t>
            </a:r>
          </a:p>
          <a:p>
            <a:pPr eaLnBrk="1" hangingPunct="1"/>
            <a:r>
              <a:rPr lang="en-US" smtClean="0"/>
              <a:t>the effects of Mth on lifespan have been recognized</a:t>
            </a:r>
          </a:p>
          <a:p>
            <a:pPr eaLnBrk="1" hangingPunct="1"/>
            <a:r>
              <a:rPr lang="en-US" smtClean="0"/>
              <a:t>for more than a decade (Lin et al. 1998), natural allelic</a:t>
            </a:r>
          </a:p>
          <a:p>
            <a:pPr eaLnBrk="1" hangingPunct="1"/>
            <a:r>
              <a:rPr lang="en-US" smtClean="0"/>
              <a:t>variation at this gene has still not been directly implicated</a:t>
            </a:r>
          </a:p>
          <a:p>
            <a:pPr eaLnBrk="1" hangingPunct="1"/>
            <a:r>
              <a:rPr lang="en-US" smtClean="0"/>
              <a:t>in the clinal variation in lifespan (Paaby &amp;</a:t>
            </a:r>
          </a:p>
          <a:p>
            <a:pPr eaLnBrk="1" hangingPunct="1"/>
            <a:r>
              <a:rPr lang="en-US" smtClean="0"/>
              <a:t>Schmidt 2008). Of the many candidate genes nominated</a:t>
            </a:r>
          </a:p>
          <a:p>
            <a:pPr eaLnBrk="1" hangingPunct="1"/>
            <a:r>
              <a:rPr lang="en-US" smtClean="0"/>
              <a:t>by mutagenic or transgenic manipulation, Mth</a:t>
            </a:r>
          </a:p>
          <a:p>
            <a:pPr eaLnBrk="1" hangingPunct="1"/>
            <a:r>
              <a:rPr lang="en-US" smtClean="0"/>
              <a:t>is the only one that has been formally associated with</a:t>
            </a:r>
          </a:p>
          <a:p>
            <a:pPr eaLnBrk="1" hangingPunct="1"/>
            <a:r>
              <a:rPr lang="en-US" smtClean="0"/>
              <a:t>natural variation in lifespan or ageing. More generally,</a:t>
            </a:r>
          </a:p>
          <a:p>
            <a:pPr eaLnBrk="1" hangingPunct="1"/>
            <a:r>
              <a:rPr lang="en-US" smtClean="0"/>
              <a:t>loci contributing to natural variation in traits such as</a:t>
            </a:r>
          </a:p>
          <a:p>
            <a:pPr eaLnBrk="1" hangingPunct="1"/>
            <a:r>
              <a:rPr lang="en-US" smtClean="0"/>
              <a:t>lifespan, starvation resistance and male mating behaviour</a:t>
            </a:r>
          </a:p>
          <a:p>
            <a:pPr eaLnBrk="1" hangingPunct="1"/>
            <a:r>
              <a:rPr lang="en-US" smtClean="0"/>
              <a:t>show little overlap with those known to have large</a:t>
            </a:r>
          </a:p>
          <a:p>
            <a:pPr eaLnBrk="1" hangingPunct="1"/>
            <a:r>
              <a:rPr lang="en-US" smtClean="0"/>
              <a:t>effects on the same phenotypes when mutated</a:t>
            </a:r>
          </a:p>
          <a:p>
            <a:pPr eaLnBrk="1" hangingPunct="1"/>
            <a:r>
              <a:rPr lang="en-US" smtClean="0"/>
              <a:t>(Mackay et al. 2009). These results suggest that the</a:t>
            </a:r>
          </a:p>
          <a:p>
            <a:pPr eaLnBrk="1" hangingPunct="1"/>
            <a:r>
              <a:rPr lang="en-US" smtClean="0"/>
              <a:t>candidate-gene approach is not an efficient one for</a:t>
            </a:r>
          </a:p>
          <a:p>
            <a:pPr eaLnBrk="1" hangingPunct="1"/>
            <a:r>
              <a:rPr lang="en-US" smtClean="0"/>
              <a:t>documenting the genetic basis of natural variation in</a:t>
            </a:r>
          </a:p>
          <a:p>
            <a:pPr eaLnBrk="1" hangingPunct="1"/>
            <a:r>
              <a:rPr lang="en-US" smtClean="0"/>
              <a:t>senescence.</a:t>
            </a:r>
          </a:p>
          <a:p>
            <a:pPr eaLnBrk="1" hangingPunct="1"/>
            <a:r>
              <a:rPr lang="en-US" smtClean="0"/>
              <a:t>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6CB0DAD-85A3-47FD-AE2B-8B61616BF0AD}"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13.15 In collared flycatchers (</a:t>
            </a:r>
            <a:r>
              <a:rPr lang="en-US" i="1" dirty="0" err="1" smtClean="0"/>
              <a:t>Ficedula</a:t>
            </a:r>
            <a:r>
              <a:rPr lang="en-US" i="1" dirty="0" smtClean="0"/>
              <a:t> </a:t>
            </a:r>
            <a:r>
              <a:rPr lang="en-US" i="1" dirty="0" err="1" smtClean="0"/>
              <a:t>albicollis</a:t>
            </a:r>
            <a:r>
              <a:rPr lang="en-US" dirty="0" smtClean="0"/>
              <a:t>), natural variation and experimental manipulations demonstrate a trade-off between reproduction early in life versus reproduction late in life</a:t>
            </a:r>
          </a:p>
          <a:p>
            <a:pPr eaLnBrk="1" hangingPunct="1"/>
            <a:r>
              <a:rPr lang="en-US" dirty="0" smtClean="0"/>
              <a:t>(a) Females that first breed at age 1 (blue boxes) have smaller clutches at ages 2, 3, and 4 than females that do not breed until age 2 (red boxes). The error bars indicate the standard errors of the estimated mean clutch sizes; the numbers above the symbols give the sample sizes. (b) Females given extra eggs at age 1 (red boxes) have progressively smaller clutches each year at ages 2, 3, and 4. In contrast, control females (blue boxes) do not begin to show a decline in clutch size until age 4. Note that the vertical scales are different. From </a:t>
            </a:r>
            <a:r>
              <a:rPr lang="en-US" dirty="0" err="1" smtClean="0"/>
              <a:t>Gustafsson</a:t>
            </a:r>
            <a:r>
              <a:rPr lang="en-US" dirty="0" smtClean="0"/>
              <a:t> and </a:t>
            </a:r>
            <a:r>
              <a:rPr lang="en-US" dirty="0" err="1" smtClean="0"/>
              <a:t>P</a:t>
            </a:r>
            <a:r>
              <a:rPr lang="en-US" dirty="0" err="1" smtClean="0">
                <a:cs typeface="Arial" charset="0"/>
              </a:rPr>
              <a:t>ä</a:t>
            </a:r>
            <a:r>
              <a:rPr lang="en-US" dirty="0" err="1" smtClean="0"/>
              <a:t>rt</a:t>
            </a:r>
            <a:r>
              <a:rPr lang="en-US" dirty="0" smtClean="0"/>
              <a:t> (1990).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A73274-A246-4D16-99EF-8DB05CDB8D4B}"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r>
              <a:rPr lang="en-US" smtClean="0"/>
              <a:t>Table 13.1 Reproductive allocation in annual versus perennial plants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EA4743-826A-4703-B481-1A1E9DAEB196}"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13.16 A Virginia opossum and her young</a:t>
            </a:r>
          </a:p>
          <a:p>
            <a:pPr eaLnBrk="1" hangingPunct="1"/>
            <a:r>
              <a:rPr lang="en-US" smtClean="0"/>
              <a:t>Opossums, like other marsupials, have relatively short life spans for mammals. But opossums in some populations have shorter life spans than opossums in others. This suggests that rates of aging evolve in nature.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B11FF10-417B-4C90-AE4A-88E433977DE7}"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13.17 Female opossums on </a:t>
            </a:r>
            <a:r>
              <a:rPr lang="en-US" dirty="0" err="1" smtClean="0"/>
              <a:t>Sapelo</a:t>
            </a:r>
            <a:r>
              <a:rPr lang="en-US" dirty="0" smtClean="0"/>
              <a:t> Island age more slowly than female opossums on the mainland</a:t>
            </a:r>
          </a:p>
          <a:p>
            <a:pPr marL="228600" indent="-228600" eaLnBrk="1" hangingPunct="1">
              <a:buAutoNum type="alphaLcParenBoth"/>
            </a:pPr>
            <a:r>
              <a:rPr lang="en-US" dirty="0" smtClean="0"/>
              <a:t>The rate of survival from one month to the next falls more rapidly with age for mainland opossums than for island opossums. (b) Each graph shows total litter mass as a function of litter age for females in their first year of reproduction (green or red) and for females in their second year of reproduction (blue or yellow). In mainland females (top graph), offspring in second-year litters grow more slowly than offspring in first-year litters (</a:t>
            </a:r>
            <a:r>
              <a:rPr lang="en-US" i="1" dirty="0" smtClean="0"/>
              <a:t>P</a:t>
            </a:r>
            <a:r>
              <a:rPr lang="en-US" dirty="0" smtClean="0"/>
              <a:t> &lt; 0.001). In island females, second-year litters grow just as fast as first-year litters. (c) Tail collagen fiber-breaking time increases more slowly with age in island females than in mainland females (</a:t>
            </a:r>
            <a:r>
              <a:rPr lang="en-US" i="1" dirty="0" smtClean="0"/>
              <a:t>P</a:t>
            </a:r>
            <a:r>
              <a:rPr lang="en-US" dirty="0" smtClean="0"/>
              <a:t> &lt; 0.001). From </a:t>
            </a:r>
            <a:r>
              <a:rPr lang="en-US" dirty="0" err="1" smtClean="0"/>
              <a:t>Austad</a:t>
            </a:r>
            <a:r>
              <a:rPr lang="en-US" dirty="0" smtClean="0"/>
              <a:t> (1993).</a:t>
            </a:r>
          </a:p>
          <a:p>
            <a:pPr marL="228600" indent="-228600" eaLnBrk="1" hangingPunct="1">
              <a:buAutoNum type="alphaLcParenBoth"/>
            </a:pPr>
            <a:endParaRPr lang="en-US" dirty="0" smtClean="0"/>
          </a:p>
          <a:p>
            <a:pPr marL="228600" indent="-228600" eaLnBrk="1" hangingPunct="1">
              <a:buNone/>
            </a:pPr>
            <a:r>
              <a:rPr lang="en-US" dirty="0" smtClean="0"/>
              <a:t>Trade-offs</a:t>
            </a:r>
            <a:r>
              <a:rPr lang="en-US" baseline="0" dirty="0" smtClean="0"/>
              <a:t> or accumulation of deleterious mutations?</a:t>
            </a:r>
          </a:p>
          <a:p>
            <a:pPr marL="228600" indent="-228600" eaLnBrk="1" hangingPunct="1">
              <a:buNone/>
            </a:pPr>
            <a:r>
              <a:rPr lang="en-US" baseline="0" dirty="0" smtClean="0"/>
              <a:t>Island possums have smaller litter sizes (5.66) than mainland (7.61).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A87903C-509D-4DF4-B598-86D95DBEA106}"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13.18a Data on menopause</a:t>
            </a:r>
          </a:p>
          <a:p>
            <a:pPr eaLnBrk="1" hangingPunct="1"/>
            <a:r>
              <a:rPr lang="en-US" dirty="0" smtClean="0"/>
              <a:t>(a) Reproductive senescence in women and men. These data are from the Ache, hunter-gatherers of Paraguay. The graph shows the probability that women and men will have a child born during the year that they are any given age. From Hill and </a:t>
            </a:r>
            <a:r>
              <a:rPr lang="en-US" dirty="0" err="1" smtClean="0"/>
              <a:t>Hurtado</a:t>
            </a:r>
            <a:r>
              <a:rPr lang="en-US" dirty="0" smtClean="0"/>
              <a:t> (1996).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DA9B7D3-28B5-4575-B19C-F5BFC1114792}"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13.4 Aging in three animals</a:t>
            </a:r>
          </a:p>
          <a:p>
            <a:pPr eaLnBrk="1" hangingPunct="1"/>
            <a:r>
              <a:rPr lang="en-US" dirty="0" smtClean="0"/>
              <a:t>(a) Aging in a bird. For females in a wild population of collared flycatchers (</a:t>
            </a:r>
            <a:r>
              <a:rPr lang="en-US" i="1" dirty="0" err="1" smtClean="0"/>
              <a:t>Ficedula</a:t>
            </a:r>
            <a:r>
              <a:rPr lang="en-US" i="1" dirty="0" smtClean="0"/>
              <a:t> </a:t>
            </a:r>
            <a:r>
              <a:rPr lang="en-US" i="1" dirty="0" err="1" smtClean="0"/>
              <a:t>albicollis</a:t>
            </a:r>
            <a:r>
              <a:rPr lang="en-US" dirty="0" smtClean="0"/>
              <a:t>), the number of young fledged each year declines after age 3 (age-related differences in number fledged are significant at </a:t>
            </a:r>
            <a:r>
              <a:rPr lang="en-US" i="1" dirty="0" smtClean="0"/>
              <a:t>P</a:t>
            </a:r>
            <a:r>
              <a:rPr lang="en-US" dirty="0" smtClean="0"/>
              <a:t> &lt; 0.001). The probability of survival from one year to the next declines slightly, but not significantly, after age 2. Sample sizes in parentheses. From </a:t>
            </a:r>
            <a:r>
              <a:rPr lang="en-US" dirty="0" err="1" smtClean="0"/>
              <a:t>Gustafsson</a:t>
            </a:r>
            <a:r>
              <a:rPr lang="en-US" dirty="0" smtClean="0"/>
              <a:t> and Part (1990). (b) Aging in a mammal. For males in a wild population of red deer (</a:t>
            </a:r>
            <a:r>
              <a:rPr lang="en-US" i="1" dirty="0" err="1" smtClean="0"/>
              <a:t>Cervus</a:t>
            </a:r>
            <a:r>
              <a:rPr lang="en-US" i="1" dirty="0" smtClean="0"/>
              <a:t> </a:t>
            </a:r>
            <a:r>
              <a:rPr lang="en-US" i="1" dirty="0" err="1" smtClean="0"/>
              <a:t>elaphus</a:t>
            </a:r>
            <a:r>
              <a:rPr lang="en-US" dirty="0" smtClean="0"/>
              <a:t>), the number of calves fathered each year declines sharply after a peak at about age nine; for females, the number of calves produced each year declines gradually starting at about age 13. For both sexes, the probability of surviving from one year to the next is nearly 100% from age 2 to 9. After age 9, the probability of surviving plummets. From </a:t>
            </a:r>
            <a:r>
              <a:rPr lang="en-US" dirty="0" err="1" smtClean="0"/>
              <a:t>Clutton</a:t>
            </a:r>
            <a:r>
              <a:rPr lang="en-US" dirty="0" smtClean="0"/>
              <a:t>-Brock et al. (1988). (c) Aging in an insect. For females in a laboratory population of fruit flies (</a:t>
            </a:r>
            <a:r>
              <a:rPr lang="en-US" i="1" dirty="0" smtClean="0"/>
              <a:t>Drosophila </a:t>
            </a:r>
            <a:r>
              <a:rPr lang="en-US" i="1" dirty="0" err="1" smtClean="0"/>
              <a:t>melanogaster</a:t>
            </a:r>
            <a:r>
              <a:rPr lang="en-US" dirty="0" smtClean="0"/>
              <a:t>), the average number of eggs laid per day declines after the age of about 12 days. In three laboratory populations, the probability of surviving from one day to the next falls at the age of about 20 days. Modified from Rose (1984).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CE446C2-8F5C-442F-A588-4BC7064F3181}"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13.18b Data on menopause</a:t>
            </a:r>
          </a:p>
          <a:p>
            <a:pPr eaLnBrk="1" hangingPunct="1"/>
            <a:r>
              <a:rPr lang="en-US" smtClean="0"/>
              <a:t>(b) This graph shows the functional capacity of various physiological systems in women as a function of age. Capacity is calculated as the fraction of youthful capacity still remaining. From Hill and Hurtado (1991); see citations therein for sources of data.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FEB7BA6-19ED-41F0-9616-F35729FADB53}"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13.18d Data on menopause</a:t>
            </a:r>
          </a:p>
          <a:p>
            <a:pPr eaLnBrk="1" hangingPunct="1"/>
            <a:r>
              <a:rPr lang="en-US" smtClean="0"/>
              <a:t>(d) Fraction of individuals surviving as a function of age in three hunter-gatherer cultures. From Hill and Hurtado (1991); see citations therein for sources of data.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674738B-A638-40E5-8F1B-C54549492FE9}"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13.18f Data on menopause</a:t>
            </a:r>
          </a:p>
          <a:p>
            <a:pPr eaLnBrk="1" hangingPunct="1"/>
            <a:r>
              <a:rPr lang="en-US" smtClean="0"/>
              <a:t>(f) This Hadza woman is approximately 65 years old. She is using a digging stick and muscle power to dig tubers from underneath large rocks. Digging tubers requires knowledge, skill, patience, strength, and experience, making Hadza grandmothers the most productive foragers.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68651F6-34AB-4FAC-B07F-375178759E1C}" type="slidenum">
              <a:rPr lang="en-US" smtClean="0"/>
              <a:pPr/>
              <a:t>23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13.18e Data on menopause</a:t>
            </a:r>
          </a:p>
          <a:p>
            <a:pPr eaLnBrk="1" hangingPunct="1"/>
            <a:r>
              <a:rPr lang="en-US" smtClean="0"/>
              <a:t>(e) Time spent foraging each day during the wet season (left) and the dry season (right) by Hadza women of different ages: I = women who have reached puberty, but not yet married or begun to have children; II = women who are pregnant or have young children; III = women who are past childbearing age and have no children younger than 15. Blue circles represent women nursing young children. From Hawkes et al. (1989).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2ACC500-5F5D-40C5-BCD1-7CC288F9508A}" type="slidenum">
              <a:rPr lang="en-US" smtClean="0"/>
              <a:pPr/>
              <a:t>27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5C3BB-CAAD-4F83-967F-2638DECA0D85}"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13.6 Artificial selection increases life span in fruit flies</a:t>
            </a:r>
          </a:p>
          <a:p>
            <a:pPr eaLnBrk="1" hangingPunct="1"/>
            <a:r>
              <a:rPr lang="en-US" smtClean="0"/>
              <a:t>The graph shows average life span in each of four laboratory populations of </a:t>
            </a:r>
            <a:r>
              <a:rPr lang="en-US" i="1" smtClean="0"/>
              <a:t>Drosophila melanogaster</a:t>
            </a:r>
            <a:r>
              <a:rPr lang="en-US" smtClean="0"/>
              <a:t> over 13 generations of selection. The vertical lines show the 95% confidence intervals for the estimated population averages. From Luckinbill et al. (1984).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C55C5AF-B7D0-4867-8BC1-21236CA4AE33}"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E33311E-5B94-461A-89F0-697537F6D342}"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ln/>
        </p:spPr>
        <p:txBody>
          <a:bodyPr/>
          <a:lstStyle/>
          <a:p>
            <a:pPr eaLnBrk="1" hangingPunct="1">
              <a:defRPr/>
            </a:pPr>
            <a:r>
              <a:rPr lang="en-US" dirty="0" smtClean="0"/>
              <a:t>Figure 13.1a Extreme reproductive strategies</a:t>
            </a:r>
          </a:p>
          <a:p>
            <a:pPr marL="228600" indent="-228600" eaLnBrk="1" hangingPunct="1">
              <a:buFontTx/>
              <a:buAutoNum type="alphaLcParenBoth"/>
              <a:defRPr/>
            </a:pPr>
            <a:r>
              <a:rPr lang="en-US" dirty="0" smtClean="0"/>
              <a:t>Having devoured their mother from the inside, three </a:t>
            </a:r>
            <a:r>
              <a:rPr lang="en-US" dirty="0" err="1" smtClean="0"/>
              <a:t>thrips</a:t>
            </a:r>
            <a:r>
              <a:rPr lang="en-US" dirty="0" smtClean="0"/>
              <a:t> egg mites (</a:t>
            </a:r>
            <a:r>
              <a:rPr lang="en-US" i="1" dirty="0" err="1" smtClean="0"/>
              <a:t>Adactylidium</a:t>
            </a:r>
            <a:r>
              <a:rPr lang="en-US" dirty="0" smtClean="0"/>
              <a:t> sp.) prepare to depart her empty cuticle. The mother's legs are visible at lower right (180x). Reproduced by permission from </a:t>
            </a:r>
            <a:r>
              <a:rPr lang="en-US" dirty="0" err="1" smtClean="0"/>
              <a:t>Elbadry</a:t>
            </a:r>
            <a:r>
              <a:rPr lang="en-US" dirty="0" smtClean="0"/>
              <a:t> and </a:t>
            </a:r>
            <a:r>
              <a:rPr lang="en-US" dirty="0" err="1" smtClean="0"/>
              <a:t>Tawfik</a:t>
            </a:r>
            <a:r>
              <a:rPr lang="en-US" dirty="0" smtClean="0"/>
              <a:t> (1966).</a:t>
            </a:r>
          </a:p>
          <a:p>
            <a:pPr marL="228600" indent="-228600" eaLnBrk="1" hangingPunct="1">
              <a:buFontTx/>
              <a:buAutoNum type="alphaLcParenBoth"/>
              <a:defRPr/>
            </a:pPr>
            <a:r>
              <a:rPr lang="en-US" dirty="0" smtClean="0"/>
              <a:t>Kiwi bird, 20% of wt towards egg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89E4E83-328E-4BC8-B5C9-A4CFA592587F}" type="slidenum">
              <a:rPr lang="en-US" smtClean="0"/>
              <a:pPr/>
              <a:t>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13.3 Short-winged and long-winged morphs of female sand crickets (</a:t>
            </a:r>
            <a:r>
              <a:rPr lang="en-US" i="1" dirty="0" err="1" smtClean="0"/>
              <a:t>Gryllus</a:t>
            </a:r>
            <a:r>
              <a:rPr lang="en-US" i="1" dirty="0" smtClean="0"/>
              <a:t> </a:t>
            </a:r>
            <a:r>
              <a:rPr lang="en-US" i="1" dirty="0" err="1" smtClean="0"/>
              <a:t>firmus</a:t>
            </a:r>
            <a:r>
              <a:rPr lang="en-US"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5333C49-7E7B-46BB-A8DD-8C5A24DD5AF5}" type="slidenum">
              <a:rPr lang="en-US" smtClean="0"/>
              <a:pPr/>
              <a:t>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13.2 The life history of a hypothetical female Virginia opossum (</a:t>
            </a:r>
            <a:r>
              <a:rPr lang="en-US" i="1" smtClean="0"/>
              <a:t>Didelphis virginiana</a:t>
            </a:r>
            <a:r>
              <a:rPr lang="en-US" smtClean="0"/>
              <a:t>)</a:t>
            </a:r>
          </a:p>
          <a:p>
            <a:pPr eaLnBrk="1" hangingPunct="1"/>
            <a:r>
              <a:rPr lang="en-US" smtClean="0"/>
              <a:t>This hypothetical female has a life history typical of female Virginia opossums living in the mainland United States (Austad 1988; 1993). Figure designed after Charnov and Berrigan (1993).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C9E3AFB-D6E4-4485-BA9B-813AF704D9F5}"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13.10a A simple genetic model reveals two mechanisms through which aging can evolve</a:t>
            </a:r>
          </a:p>
          <a:p>
            <a:pPr eaLnBrk="1" hangingPunct="1"/>
            <a:r>
              <a:rPr lang="en-US" smtClean="0"/>
              <a:t>(a) The life history of individuals with the wild-type genotype. The sum of the values in column 4 gives the expected lifetime reproductive success of wild-type individuals: 2.419.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1FA44E0-6FDB-41C7-A985-1764F516E2ED}"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13.10b A simple genetic model reveals two mechanisms through which aging can evolve</a:t>
            </a:r>
          </a:p>
          <a:p>
            <a:pPr eaLnBrk="1" hangingPunct="1"/>
            <a:r>
              <a:rPr lang="en-US" smtClean="0"/>
              <a:t>(b) The life history of individuals with a mutation that causes death at age 14. The expected lifetime reproductive success of individuals with this mutation is 2.340. The mutation is deleterious, but not extremely so.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FEC79-DDC7-4EA9-BD63-EF9DEE26C2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389701-9A9F-4D38-B736-58C321F35C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AD1F-7BE3-4AC7-AD52-B7C71D2091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E2FFB9-305D-44C3-BF52-1D775C6287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B6B59-58E8-472F-8B5F-2F49060287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A7E91D-DD0B-4593-A2AD-F9891DA6B7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697FB7-302A-4023-994F-76A0C5EFCE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55BEA5-C8CF-425E-8E8B-5A6A8739ED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36BF83-C0FF-4275-AD23-335B227A73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6BA04A-CAB9-443D-B45E-EB2A323C07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428CC8-9BA5-4C01-BB45-931253DB89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DB1F0A5-EA13-4FFB-ACF7-9F36CBFCA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mtClean="0"/>
              <a:t>Evolution of Aging</a:t>
            </a:r>
          </a:p>
        </p:txBody>
      </p:sp>
      <p:pic>
        <p:nvPicPr>
          <p:cNvPr id="2051" name="Picture 8" descr="P6220081"/>
          <p:cNvPicPr>
            <a:picLocks noChangeAspect="1" noChangeArrowheads="1"/>
          </p:cNvPicPr>
          <p:nvPr/>
        </p:nvPicPr>
        <p:blipFill>
          <a:blip r:embed="rId3" cstate="print"/>
          <a:srcRect t="10959"/>
          <a:stretch>
            <a:fillRect/>
          </a:stretch>
        </p:blipFill>
        <p:spPr bwMode="auto">
          <a:xfrm>
            <a:off x="1981200" y="2362200"/>
            <a:ext cx="55626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3_F10c"/>
          <p:cNvPicPr>
            <a:picLocks noChangeAspect="1" noChangeArrowheads="1"/>
          </p:cNvPicPr>
          <p:nvPr/>
        </p:nvPicPr>
        <p:blipFill>
          <a:blip r:embed="rId3" cstate="print"/>
          <a:srcRect b="7037"/>
          <a:stretch>
            <a:fillRect/>
          </a:stretch>
        </p:blipFill>
        <p:spPr bwMode="auto">
          <a:xfrm>
            <a:off x="304800" y="787400"/>
            <a:ext cx="8531225" cy="4927600"/>
          </a:xfrm>
          <a:prstGeom prst="rect">
            <a:avLst/>
          </a:prstGeom>
          <a:noFill/>
          <a:ln w="9525">
            <a:noFill/>
            <a:miter lim="800000"/>
            <a:headEnd/>
            <a:tailEnd/>
          </a:ln>
        </p:spPr>
      </p:pic>
      <p:sp>
        <p:nvSpPr>
          <p:cNvPr id="11267" name="Text Box 3"/>
          <p:cNvSpPr txBox="1">
            <a:spLocks noChangeArrowheads="1"/>
          </p:cNvSpPr>
          <p:nvPr/>
        </p:nvSpPr>
        <p:spPr bwMode="auto">
          <a:xfrm>
            <a:off x="3505200" y="5867400"/>
            <a:ext cx="1581150" cy="366713"/>
          </a:xfrm>
          <a:prstGeom prst="rect">
            <a:avLst/>
          </a:prstGeom>
          <a:noFill/>
          <a:ln w="9525">
            <a:noFill/>
            <a:miter lim="800000"/>
            <a:headEnd/>
            <a:tailEnd/>
          </a:ln>
        </p:spPr>
        <p:txBody>
          <a:bodyPr wrap="none">
            <a:spAutoFit/>
          </a:bodyPr>
          <a:lstStyle/>
          <a:p>
            <a:r>
              <a:rPr lang="en-US" b="1"/>
              <a:t>Versus 2.419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9007475" cy="4524375"/>
          </a:xfrm>
          <a:prstGeom prst="rect">
            <a:avLst/>
          </a:prstGeom>
          <a:noFill/>
        </p:spPr>
        <p:txBody>
          <a:bodyPr wrap="none">
            <a:spAutoFit/>
          </a:bodyPr>
          <a:lstStyle/>
          <a:p>
            <a:pPr>
              <a:defRPr/>
            </a:pPr>
            <a:r>
              <a:rPr lang="en-US" sz="2400" b="1" dirty="0"/>
              <a:t>Two Theories</a:t>
            </a:r>
          </a:p>
          <a:p>
            <a:pPr>
              <a:defRPr/>
            </a:pPr>
            <a:endParaRPr lang="en-US" sz="2400" b="1" dirty="0"/>
          </a:p>
          <a:p>
            <a:pPr marL="457200" indent="-457200">
              <a:buFontTx/>
              <a:buAutoNum type="alphaUcPeriod"/>
              <a:defRPr/>
            </a:pPr>
            <a:r>
              <a:rPr lang="en-US" sz="2400" b="1" dirty="0"/>
              <a:t>Senescence reflects relaxed selection (drift)</a:t>
            </a:r>
          </a:p>
          <a:p>
            <a:pPr marL="457200" indent="-457200">
              <a:defRPr/>
            </a:pPr>
            <a:endParaRPr lang="en-US" sz="2400" b="1" dirty="0"/>
          </a:p>
          <a:p>
            <a:pPr marL="457200" indent="-457200">
              <a:buFont typeface="Wingdings" pitchFamily="2" charset="2"/>
              <a:buChar char="§"/>
              <a:defRPr/>
            </a:pPr>
            <a:r>
              <a:rPr lang="en-US" sz="2400" b="1" dirty="0"/>
              <a:t>    increased expression of deleterious recessive alleles</a:t>
            </a:r>
          </a:p>
          <a:p>
            <a:pPr marL="457200" indent="-457200">
              <a:buFont typeface="Wingdings" pitchFamily="2" charset="2"/>
              <a:buChar char="§"/>
              <a:defRPr/>
            </a:pPr>
            <a:r>
              <a:rPr lang="en-US" sz="2400" b="1" dirty="0"/>
              <a:t>    increased genetic variation later in life</a:t>
            </a:r>
          </a:p>
          <a:p>
            <a:pPr marL="457200" indent="-457200">
              <a:defRPr/>
            </a:pPr>
            <a:r>
              <a:rPr lang="en-US" sz="2400" b="1" dirty="0"/>
              <a:t>       </a:t>
            </a:r>
          </a:p>
          <a:p>
            <a:pPr marL="457200" indent="-457200">
              <a:defRPr/>
            </a:pPr>
            <a:endParaRPr lang="en-US" sz="2400" b="1" dirty="0"/>
          </a:p>
          <a:p>
            <a:pPr marL="457200" indent="-457200">
              <a:defRPr/>
            </a:pPr>
            <a:r>
              <a:rPr lang="en-US" sz="2400" b="1" dirty="0"/>
              <a:t>B. Senescence reflects tradeoffs</a:t>
            </a:r>
          </a:p>
          <a:p>
            <a:pPr marL="457200" indent="-457200">
              <a:defRPr/>
            </a:pPr>
            <a:endParaRPr lang="en-US" sz="2400" b="1" dirty="0"/>
          </a:p>
          <a:p>
            <a:pPr marL="457200" indent="-457200">
              <a:buFont typeface="Wingdings" pitchFamily="2" charset="2"/>
              <a:buChar char="§"/>
              <a:defRPr/>
            </a:pPr>
            <a:r>
              <a:rPr lang="en-US" sz="2400" b="1" dirty="0"/>
              <a:t>     loci involved in senescence have early fitness effects</a:t>
            </a:r>
          </a:p>
          <a:p>
            <a:pPr marL="457200" indent="-457200">
              <a:buFont typeface="Wingdings" pitchFamily="2" charset="2"/>
              <a:buChar char="§"/>
              <a:defRPr/>
            </a:pPr>
            <a:r>
              <a:rPr lang="en-US" sz="2400" b="1" dirty="0"/>
              <a:t>     balancing selection signature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3_F11"/>
          <p:cNvPicPr>
            <a:picLocks noChangeAspect="1" noChangeArrowheads="1"/>
          </p:cNvPicPr>
          <p:nvPr/>
        </p:nvPicPr>
        <p:blipFill>
          <a:blip r:embed="rId3" cstate="print"/>
          <a:srcRect b="5525"/>
          <a:stretch>
            <a:fillRect/>
          </a:stretch>
        </p:blipFill>
        <p:spPr bwMode="auto">
          <a:xfrm>
            <a:off x="609600" y="1646238"/>
            <a:ext cx="7391400" cy="5211762"/>
          </a:xfrm>
          <a:prstGeom prst="rect">
            <a:avLst/>
          </a:prstGeom>
          <a:noFill/>
          <a:ln w="9525">
            <a:noFill/>
            <a:miter lim="800000"/>
            <a:headEnd/>
            <a:tailEnd/>
          </a:ln>
        </p:spPr>
      </p:pic>
      <p:sp>
        <p:nvSpPr>
          <p:cNvPr id="13315" name="Text Box 3"/>
          <p:cNvSpPr txBox="1">
            <a:spLocks noChangeArrowheads="1"/>
          </p:cNvSpPr>
          <p:nvPr/>
        </p:nvSpPr>
        <p:spPr bwMode="auto">
          <a:xfrm>
            <a:off x="0" y="0"/>
            <a:ext cx="6969125" cy="1200150"/>
          </a:xfrm>
          <a:prstGeom prst="rect">
            <a:avLst/>
          </a:prstGeom>
          <a:noFill/>
          <a:ln w="9525">
            <a:noFill/>
            <a:miter lim="800000"/>
            <a:headEnd/>
            <a:tailEnd/>
          </a:ln>
        </p:spPr>
        <p:txBody>
          <a:bodyPr wrap="none">
            <a:spAutoFit/>
          </a:bodyPr>
          <a:lstStyle/>
          <a:p>
            <a:pPr marL="342900" indent="-342900">
              <a:buFontTx/>
              <a:buAutoNum type="alphaUcPeriod"/>
            </a:pPr>
            <a:r>
              <a:rPr lang="en-US" b="1"/>
              <a:t>Mutation Accumulation Hypothesis (drift, non selection)</a:t>
            </a:r>
          </a:p>
          <a:p>
            <a:pPr marL="342900" indent="-342900"/>
            <a:endParaRPr lang="en-US" b="1"/>
          </a:p>
          <a:p>
            <a:pPr marL="342900" indent="-342900"/>
            <a:r>
              <a:rPr lang="en-US" b="1"/>
              <a:t>Mutations expressed later in life, near the end of reproduction</a:t>
            </a:r>
          </a:p>
          <a:p>
            <a:pPr marL="342900" indent="-342900"/>
            <a:r>
              <a:rPr lang="en-US" b="1"/>
              <a:t>    are effectively neutral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3_F13"/>
          <p:cNvPicPr>
            <a:picLocks noChangeAspect="1" noChangeArrowheads="1"/>
          </p:cNvPicPr>
          <p:nvPr/>
        </p:nvPicPr>
        <p:blipFill>
          <a:blip r:embed="rId3" cstate="print"/>
          <a:srcRect b="7066"/>
          <a:stretch>
            <a:fillRect/>
          </a:stretch>
        </p:blipFill>
        <p:spPr bwMode="auto">
          <a:xfrm>
            <a:off x="304800" y="1600200"/>
            <a:ext cx="8531225" cy="4572000"/>
          </a:xfrm>
          <a:prstGeom prst="rect">
            <a:avLst/>
          </a:prstGeom>
          <a:noFill/>
          <a:ln w="9525">
            <a:noFill/>
            <a:miter lim="800000"/>
            <a:headEnd/>
            <a:tailEnd/>
          </a:ln>
        </p:spPr>
      </p:pic>
      <p:sp>
        <p:nvSpPr>
          <p:cNvPr id="14339" name="Text Box 3"/>
          <p:cNvSpPr txBox="1">
            <a:spLocks noChangeArrowheads="1"/>
          </p:cNvSpPr>
          <p:nvPr/>
        </p:nvSpPr>
        <p:spPr bwMode="auto">
          <a:xfrm>
            <a:off x="288925" y="392113"/>
            <a:ext cx="8770938" cy="1006475"/>
          </a:xfrm>
          <a:prstGeom prst="rect">
            <a:avLst/>
          </a:prstGeom>
          <a:noFill/>
          <a:ln w="9525">
            <a:noFill/>
            <a:miter lim="800000"/>
            <a:headEnd/>
            <a:tailEnd/>
          </a:ln>
        </p:spPr>
        <p:txBody>
          <a:bodyPr wrap="none">
            <a:spAutoFit/>
          </a:bodyPr>
          <a:lstStyle/>
          <a:p>
            <a:r>
              <a:rPr lang="en-US" sz="2000" b="1"/>
              <a:t>B. Antagonistic Pleiotropy Hypothesis</a:t>
            </a:r>
          </a:p>
          <a:p>
            <a:endParaRPr lang="en-US" sz="2000" b="1"/>
          </a:p>
          <a:p>
            <a:r>
              <a:rPr lang="en-US" sz="2000" b="1"/>
              <a:t>The longevity allele hx546 under (a) benign and (b) stressful conditions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_F14"/>
          <p:cNvPicPr>
            <a:picLocks noChangeAspect="1" noChangeArrowheads="1"/>
          </p:cNvPicPr>
          <p:nvPr/>
        </p:nvPicPr>
        <p:blipFill>
          <a:blip r:embed="rId3" cstate="print"/>
          <a:srcRect b="8348"/>
          <a:stretch>
            <a:fillRect/>
          </a:stretch>
        </p:blipFill>
        <p:spPr bwMode="auto">
          <a:xfrm>
            <a:off x="304800" y="1231900"/>
            <a:ext cx="8531225" cy="4025900"/>
          </a:xfrm>
          <a:prstGeom prst="rect">
            <a:avLst/>
          </a:prstGeom>
          <a:noFill/>
          <a:ln w="9525">
            <a:noFill/>
            <a:miter lim="800000"/>
            <a:headEnd/>
            <a:tailEnd/>
          </a:ln>
        </p:spPr>
      </p:pic>
      <p:sp>
        <p:nvSpPr>
          <p:cNvPr id="15363" name="Text Box 3"/>
          <p:cNvSpPr txBox="1">
            <a:spLocks noChangeArrowheads="1"/>
          </p:cNvSpPr>
          <p:nvPr/>
        </p:nvSpPr>
        <p:spPr bwMode="auto">
          <a:xfrm>
            <a:off x="365125" y="268288"/>
            <a:ext cx="7999413" cy="457200"/>
          </a:xfrm>
          <a:prstGeom prst="rect">
            <a:avLst/>
          </a:prstGeom>
          <a:noFill/>
          <a:ln w="9525">
            <a:noFill/>
            <a:miter lim="800000"/>
            <a:headEnd/>
            <a:tailEnd/>
          </a:ln>
        </p:spPr>
        <p:txBody>
          <a:bodyPr wrap="none">
            <a:spAutoFit/>
          </a:bodyPr>
          <a:lstStyle/>
          <a:p>
            <a:r>
              <a:rPr lang="en-US" sz="2400"/>
              <a:t>Trade offs in fruit flies between longevity and reproduction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3_F15"/>
          <p:cNvPicPr>
            <a:picLocks noChangeAspect="1" noChangeArrowheads="1"/>
          </p:cNvPicPr>
          <p:nvPr/>
        </p:nvPicPr>
        <p:blipFill>
          <a:blip r:embed="rId3" cstate="print"/>
          <a:srcRect b="10120"/>
          <a:stretch>
            <a:fillRect/>
          </a:stretch>
        </p:blipFill>
        <p:spPr bwMode="auto">
          <a:xfrm>
            <a:off x="304800" y="1295400"/>
            <a:ext cx="8531225" cy="3200400"/>
          </a:xfrm>
          <a:prstGeom prst="rect">
            <a:avLst/>
          </a:prstGeom>
          <a:noFill/>
          <a:ln w="9525">
            <a:noFill/>
            <a:miter lim="800000"/>
            <a:headEnd/>
            <a:tailEnd/>
          </a:ln>
        </p:spPr>
      </p:pic>
      <p:sp>
        <p:nvSpPr>
          <p:cNvPr id="16387" name="Text Box 3"/>
          <p:cNvSpPr txBox="1">
            <a:spLocks noChangeArrowheads="1"/>
          </p:cNvSpPr>
          <p:nvPr/>
        </p:nvSpPr>
        <p:spPr bwMode="auto">
          <a:xfrm>
            <a:off x="0" y="393700"/>
            <a:ext cx="9026525" cy="381000"/>
          </a:xfrm>
          <a:prstGeom prst="rect">
            <a:avLst/>
          </a:prstGeom>
          <a:noFill/>
          <a:ln w="9525">
            <a:noFill/>
            <a:miter lim="800000"/>
            <a:headEnd/>
            <a:tailEnd/>
          </a:ln>
        </p:spPr>
        <p:txBody>
          <a:bodyPr wrap="none">
            <a:spAutoFit/>
          </a:bodyPr>
          <a:lstStyle/>
          <a:p>
            <a:r>
              <a:rPr lang="en-US" sz="1900" b="1"/>
              <a:t>Collared flycatchers: (a) natural variation and (b) experimental manipulations</a:t>
            </a:r>
          </a:p>
        </p:txBody>
      </p:sp>
      <p:sp>
        <p:nvSpPr>
          <p:cNvPr id="16388" name="Text Box 4"/>
          <p:cNvSpPr txBox="1">
            <a:spLocks noChangeArrowheads="1"/>
          </p:cNvSpPr>
          <p:nvPr/>
        </p:nvSpPr>
        <p:spPr bwMode="auto">
          <a:xfrm>
            <a:off x="7639050" y="2819400"/>
            <a:ext cx="1276350" cy="366713"/>
          </a:xfrm>
          <a:prstGeom prst="rect">
            <a:avLst/>
          </a:prstGeom>
          <a:noFill/>
          <a:ln w="9525">
            <a:noFill/>
            <a:miter lim="800000"/>
            <a:headEnd/>
            <a:tailEnd/>
          </a:ln>
        </p:spPr>
        <p:txBody>
          <a:bodyPr wrap="none">
            <a:spAutoFit/>
          </a:bodyPr>
          <a:lstStyle/>
          <a:p>
            <a:r>
              <a:rPr lang="en-US"/>
              <a:t>Extra eggs</a:t>
            </a:r>
          </a:p>
        </p:txBody>
      </p:sp>
      <p:sp>
        <p:nvSpPr>
          <p:cNvPr id="16389" name="AutoShape 5"/>
          <p:cNvSpPr>
            <a:spLocks noChangeArrowheads="1"/>
          </p:cNvSpPr>
          <p:nvPr/>
        </p:nvSpPr>
        <p:spPr bwMode="auto">
          <a:xfrm>
            <a:off x="7315200" y="2971800"/>
            <a:ext cx="381000" cy="76200"/>
          </a:xfrm>
          <a:prstGeom prst="leftArrow">
            <a:avLst>
              <a:gd name="adj1" fmla="val 50000"/>
              <a:gd name="adj2" fmla="val 12500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3_T01"/>
          <p:cNvPicPr>
            <a:picLocks noChangeAspect="1" noChangeArrowheads="1"/>
          </p:cNvPicPr>
          <p:nvPr/>
        </p:nvPicPr>
        <p:blipFill>
          <a:blip r:embed="rId3" cstate="print"/>
          <a:srcRect b="5818"/>
          <a:stretch>
            <a:fillRect/>
          </a:stretch>
        </p:blipFill>
        <p:spPr bwMode="auto">
          <a:xfrm>
            <a:off x="304800" y="495300"/>
            <a:ext cx="8531225"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3_F16"/>
          <p:cNvPicPr>
            <a:picLocks noChangeAspect="1" noChangeArrowheads="1"/>
          </p:cNvPicPr>
          <p:nvPr/>
        </p:nvPicPr>
        <p:blipFill>
          <a:blip r:embed="rId3" cstate="print"/>
          <a:srcRect/>
          <a:stretch>
            <a:fillRect/>
          </a:stretch>
        </p:blipFill>
        <p:spPr bwMode="auto">
          <a:xfrm>
            <a:off x="304800" y="749300"/>
            <a:ext cx="8531225"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3_F17"/>
          <p:cNvPicPr>
            <a:picLocks noChangeAspect="1" noChangeArrowheads="1"/>
          </p:cNvPicPr>
          <p:nvPr/>
        </p:nvPicPr>
        <p:blipFill>
          <a:blip r:embed="rId3" cstate="print"/>
          <a:srcRect b="5930"/>
          <a:stretch>
            <a:fillRect/>
          </a:stretch>
        </p:blipFill>
        <p:spPr bwMode="auto">
          <a:xfrm>
            <a:off x="342900" y="228600"/>
            <a:ext cx="8455025" cy="6019800"/>
          </a:xfrm>
          <a:prstGeom prst="rect">
            <a:avLst/>
          </a:prstGeom>
          <a:noFill/>
          <a:ln w="9525">
            <a:noFill/>
            <a:miter lim="800000"/>
            <a:headEnd/>
            <a:tailEnd/>
          </a:ln>
        </p:spPr>
      </p:pic>
      <p:sp>
        <p:nvSpPr>
          <p:cNvPr id="19459" name="Text Box 3"/>
          <p:cNvSpPr txBox="1">
            <a:spLocks noChangeArrowheads="1"/>
          </p:cNvSpPr>
          <p:nvPr/>
        </p:nvSpPr>
        <p:spPr bwMode="auto">
          <a:xfrm>
            <a:off x="1676400" y="304800"/>
            <a:ext cx="2508250" cy="366713"/>
          </a:xfrm>
          <a:prstGeom prst="rect">
            <a:avLst/>
          </a:prstGeom>
          <a:noFill/>
          <a:ln w="9525">
            <a:noFill/>
            <a:miter lim="800000"/>
            <a:headEnd/>
            <a:tailEnd/>
          </a:ln>
        </p:spPr>
        <p:txBody>
          <a:bodyPr wrap="none">
            <a:spAutoFit/>
          </a:bodyPr>
          <a:lstStyle/>
          <a:p>
            <a:r>
              <a:rPr lang="en-US" dirty="0"/>
              <a:t>Differences in mortality</a:t>
            </a:r>
          </a:p>
        </p:txBody>
      </p:sp>
      <p:sp>
        <p:nvSpPr>
          <p:cNvPr id="19460" name="Text Box 4"/>
          <p:cNvSpPr txBox="1">
            <a:spLocks noChangeArrowheads="1"/>
          </p:cNvSpPr>
          <p:nvPr/>
        </p:nvSpPr>
        <p:spPr bwMode="auto">
          <a:xfrm>
            <a:off x="5797550" y="304800"/>
            <a:ext cx="2940050" cy="366713"/>
          </a:xfrm>
          <a:prstGeom prst="rect">
            <a:avLst/>
          </a:prstGeom>
          <a:noFill/>
          <a:ln w="9525">
            <a:noFill/>
            <a:miter lim="800000"/>
            <a:headEnd/>
            <a:tailEnd/>
          </a:ln>
        </p:spPr>
        <p:txBody>
          <a:bodyPr wrap="none">
            <a:spAutoFit/>
          </a:bodyPr>
          <a:lstStyle/>
          <a:p>
            <a:r>
              <a:rPr lang="en-US"/>
              <a:t>Differences maternal ability</a:t>
            </a:r>
          </a:p>
        </p:txBody>
      </p:sp>
      <p:sp>
        <p:nvSpPr>
          <p:cNvPr id="19461" name="Text Box 5"/>
          <p:cNvSpPr txBox="1">
            <a:spLocks noChangeArrowheads="1"/>
          </p:cNvSpPr>
          <p:nvPr/>
        </p:nvSpPr>
        <p:spPr bwMode="auto">
          <a:xfrm>
            <a:off x="1371600" y="6248400"/>
            <a:ext cx="2851150" cy="366713"/>
          </a:xfrm>
          <a:prstGeom prst="rect">
            <a:avLst/>
          </a:prstGeom>
          <a:noFill/>
          <a:ln w="9525">
            <a:noFill/>
            <a:miter lim="800000"/>
            <a:headEnd/>
            <a:tailEnd/>
          </a:ln>
        </p:spPr>
        <p:txBody>
          <a:bodyPr wrap="none">
            <a:spAutoFit/>
          </a:bodyPr>
          <a:lstStyle/>
          <a:p>
            <a:r>
              <a:rPr lang="en-US"/>
              <a:t>Physiological deterioration</a:t>
            </a:r>
          </a:p>
        </p:txBody>
      </p:sp>
      <p:sp>
        <p:nvSpPr>
          <p:cNvPr id="6" name="TextBox 5"/>
          <p:cNvSpPr txBox="1"/>
          <p:nvPr/>
        </p:nvSpPr>
        <p:spPr>
          <a:xfrm>
            <a:off x="2349406" y="0"/>
            <a:ext cx="5096267" cy="369332"/>
          </a:xfrm>
          <a:prstGeom prst="rect">
            <a:avLst/>
          </a:prstGeom>
          <a:noFill/>
        </p:spPr>
        <p:txBody>
          <a:bodyPr wrap="none" rtlCol="0">
            <a:spAutoFit/>
          </a:bodyPr>
          <a:lstStyle/>
          <a:p>
            <a:r>
              <a:rPr lang="en-US" b="1" dirty="0" smtClean="0"/>
              <a:t>Mainland Georgia versus Island populations </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3_F18a"/>
          <p:cNvPicPr>
            <a:picLocks noChangeAspect="1" noChangeArrowheads="1"/>
          </p:cNvPicPr>
          <p:nvPr/>
        </p:nvPicPr>
        <p:blipFill>
          <a:blip r:embed="rId3" cstate="print"/>
          <a:srcRect/>
          <a:stretch>
            <a:fillRect/>
          </a:stretch>
        </p:blipFill>
        <p:spPr bwMode="auto">
          <a:xfrm>
            <a:off x="977900" y="1211263"/>
            <a:ext cx="6261100" cy="5570537"/>
          </a:xfrm>
          <a:prstGeom prst="rect">
            <a:avLst/>
          </a:prstGeom>
          <a:noFill/>
          <a:ln w="9525">
            <a:noFill/>
            <a:miter lim="800000"/>
            <a:headEnd/>
            <a:tailEnd/>
          </a:ln>
        </p:spPr>
      </p:pic>
      <p:sp>
        <p:nvSpPr>
          <p:cNvPr id="20483" name="Text Box 3"/>
          <p:cNvSpPr txBox="1">
            <a:spLocks noChangeArrowheads="1"/>
          </p:cNvSpPr>
          <p:nvPr/>
        </p:nvSpPr>
        <p:spPr bwMode="auto">
          <a:xfrm>
            <a:off x="517525" y="192088"/>
            <a:ext cx="8051800" cy="457200"/>
          </a:xfrm>
          <a:prstGeom prst="rect">
            <a:avLst/>
          </a:prstGeom>
          <a:noFill/>
          <a:ln w="9525">
            <a:noFill/>
            <a:miter lim="800000"/>
            <a:headEnd/>
            <a:tailEnd/>
          </a:ln>
        </p:spPr>
        <p:txBody>
          <a:bodyPr wrap="none">
            <a:spAutoFit/>
          </a:bodyPr>
          <a:lstStyle/>
          <a:p>
            <a:r>
              <a:rPr lang="en-US" sz="2400" b="1"/>
              <a:t>IV. Evolution of Senescence and Human Reproduction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3_F04"/>
          <p:cNvPicPr>
            <a:picLocks noChangeAspect="1" noChangeArrowheads="1"/>
          </p:cNvPicPr>
          <p:nvPr/>
        </p:nvPicPr>
        <p:blipFill>
          <a:blip r:embed="rId3" cstate="print"/>
          <a:srcRect/>
          <a:stretch>
            <a:fillRect/>
          </a:stretch>
        </p:blipFill>
        <p:spPr bwMode="auto">
          <a:xfrm>
            <a:off x="812800" y="1241425"/>
            <a:ext cx="6883400" cy="5845175"/>
          </a:xfrm>
          <a:prstGeom prst="rect">
            <a:avLst/>
          </a:prstGeom>
          <a:noFill/>
          <a:ln w="9525">
            <a:noFill/>
            <a:miter lim="800000"/>
            <a:headEnd/>
            <a:tailEnd/>
          </a:ln>
        </p:spPr>
      </p:pic>
      <p:sp>
        <p:nvSpPr>
          <p:cNvPr id="3075" name="Text Box 3"/>
          <p:cNvSpPr txBox="1">
            <a:spLocks noChangeArrowheads="1"/>
          </p:cNvSpPr>
          <p:nvPr/>
        </p:nvSpPr>
        <p:spPr bwMode="auto">
          <a:xfrm>
            <a:off x="152400" y="228600"/>
            <a:ext cx="8986838" cy="396875"/>
          </a:xfrm>
          <a:prstGeom prst="rect">
            <a:avLst/>
          </a:prstGeom>
          <a:noFill/>
          <a:ln w="9525">
            <a:noFill/>
            <a:miter lim="800000"/>
            <a:headEnd/>
            <a:tailEnd/>
          </a:ln>
        </p:spPr>
        <p:txBody>
          <a:bodyPr wrap="none">
            <a:spAutoFit/>
          </a:bodyPr>
          <a:lstStyle/>
          <a:p>
            <a:r>
              <a:rPr lang="en-US" sz="2000" b="1"/>
              <a:t>I. Evidence for senescence and evidence for the evolution of senescence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3_F18b"/>
          <p:cNvPicPr>
            <a:picLocks noChangeAspect="1" noChangeArrowheads="1"/>
          </p:cNvPicPr>
          <p:nvPr/>
        </p:nvPicPr>
        <p:blipFill>
          <a:blip r:embed="rId3" cstate="print"/>
          <a:srcRect b="5930"/>
          <a:stretch>
            <a:fillRect/>
          </a:stretch>
        </p:blipFill>
        <p:spPr bwMode="auto">
          <a:xfrm>
            <a:off x="508000" y="838200"/>
            <a:ext cx="8124825" cy="6019800"/>
          </a:xfrm>
          <a:prstGeom prst="rect">
            <a:avLst/>
          </a:prstGeom>
          <a:noFill/>
          <a:ln w="9525">
            <a:noFill/>
            <a:miter lim="800000"/>
            <a:headEnd/>
            <a:tailEnd/>
          </a:ln>
        </p:spPr>
      </p:pic>
      <p:sp>
        <p:nvSpPr>
          <p:cNvPr id="21507" name="Text Box 3"/>
          <p:cNvSpPr txBox="1">
            <a:spLocks noChangeArrowheads="1"/>
          </p:cNvSpPr>
          <p:nvPr/>
        </p:nvSpPr>
        <p:spPr bwMode="auto">
          <a:xfrm>
            <a:off x="152400" y="277813"/>
            <a:ext cx="8815388" cy="609600"/>
          </a:xfrm>
          <a:prstGeom prst="rect">
            <a:avLst/>
          </a:prstGeom>
          <a:noFill/>
          <a:ln w="9525">
            <a:noFill/>
            <a:miter lim="800000"/>
            <a:headEnd/>
            <a:tailEnd/>
          </a:ln>
        </p:spPr>
        <p:txBody>
          <a:bodyPr wrap="none">
            <a:spAutoFit/>
          </a:bodyPr>
          <a:lstStyle/>
          <a:p>
            <a:r>
              <a:rPr lang="en-US" sz="1700" b="1"/>
              <a:t>Functional capacity of various physiological systems in women as a function of age</a:t>
            </a:r>
          </a:p>
          <a:p>
            <a:r>
              <a:rPr lang="en-US" sz="1700" b="1"/>
              <a:t>   from Ache hunger-gathers of Paraguay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3_F18d"/>
          <p:cNvPicPr>
            <a:picLocks noChangeAspect="1" noChangeArrowheads="1"/>
          </p:cNvPicPr>
          <p:nvPr/>
        </p:nvPicPr>
        <p:blipFill>
          <a:blip r:embed="rId3" cstate="print"/>
          <a:srcRect b="5930"/>
          <a:stretch>
            <a:fillRect/>
          </a:stretch>
        </p:blipFill>
        <p:spPr bwMode="auto">
          <a:xfrm>
            <a:off x="1270000" y="762000"/>
            <a:ext cx="6608763" cy="6019800"/>
          </a:xfrm>
          <a:prstGeom prst="rect">
            <a:avLst/>
          </a:prstGeom>
          <a:noFill/>
          <a:ln w="9525">
            <a:noFill/>
            <a:miter lim="800000"/>
            <a:headEnd/>
            <a:tailEnd/>
          </a:ln>
        </p:spPr>
      </p:pic>
      <p:sp>
        <p:nvSpPr>
          <p:cNvPr id="22531" name="Text Box 3"/>
          <p:cNvSpPr txBox="1">
            <a:spLocks noChangeArrowheads="1"/>
          </p:cNvSpPr>
          <p:nvPr/>
        </p:nvSpPr>
        <p:spPr bwMode="auto">
          <a:xfrm>
            <a:off x="136525" y="39688"/>
            <a:ext cx="7610475" cy="457200"/>
          </a:xfrm>
          <a:prstGeom prst="rect">
            <a:avLst/>
          </a:prstGeom>
          <a:noFill/>
          <a:ln w="9525">
            <a:noFill/>
            <a:miter lim="800000"/>
            <a:headEnd/>
            <a:tailEnd/>
          </a:ln>
        </p:spPr>
        <p:txBody>
          <a:bodyPr wrap="none">
            <a:spAutoFit/>
          </a:bodyPr>
          <a:lstStyle/>
          <a:p>
            <a:r>
              <a:rPr lang="en-US" sz="2400"/>
              <a:t>Menopause an artifact of living longer?? Probably NOT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3_F18f"/>
          <p:cNvPicPr>
            <a:picLocks noChangeAspect="1" noChangeArrowheads="1"/>
          </p:cNvPicPr>
          <p:nvPr/>
        </p:nvPicPr>
        <p:blipFill>
          <a:blip r:embed="rId3" cstate="print"/>
          <a:srcRect/>
          <a:stretch>
            <a:fillRect/>
          </a:stretch>
        </p:blipFill>
        <p:spPr bwMode="auto">
          <a:xfrm>
            <a:off x="304800" y="457200"/>
            <a:ext cx="8531225" cy="5954713"/>
          </a:xfrm>
          <a:prstGeom prst="rect">
            <a:avLst/>
          </a:prstGeom>
          <a:noFill/>
          <a:ln w="9525">
            <a:noFill/>
            <a:miter lim="800000"/>
            <a:headEnd/>
            <a:tailEnd/>
          </a:ln>
        </p:spPr>
      </p:pic>
      <p:sp>
        <p:nvSpPr>
          <p:cNvPr id="24579" name="Text Box 3"/>
          <p:cNvSpPr txBox="1">
            <a:spLocks noChangeArrowheads="1"/>
          </p:cNvSpPr>
          <p:nvPr/>
        </p:nvSpPr>
        <p:spPr bwMode="auto">
          <a:xfrm>
            <a:off x="381000" y="0"/>
            <a:ext cx="8515350" cy="523875"/>
          </a:xfrm>
          <a:prstGeom prst="rect">
            <a:avLst/>
          </a:prstGeom>
          <a:noFill/>
          <a:ln w="9525">
            <a:noFill/>
            <a:miter lim="800000"/>
            <a:headEnd/>
            <a:tailEnd/>
          </a:ln>
        </p:spPr>
        <p:txBody>
          <a:bodyPr wrap="none">
            <a:spAutoFit/>
          </a:bodyPr>
          <a:lstStyle/>
          <a:p>
            <a:r>
              <a:rPr lang="en-US" sz="2800" b="1"/>
              <a:t>Hazda Woman (hunter-gatherer from East Africa)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990600"/>
            <a:ext cx="863429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0"/>
            <a:ext cx="7315200" cy="582388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0" y="5838825"/>
            <a:ext cx="4829175"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7888" y="109538"/>
            <a:ext cx="4848225" cy="663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4638"/>
            <a:ext cx="8915400" cy="1143000"/>
          </a:xfrm>
        </p:spPr>
        <p:txBody>
          <a:bodyPr/>
          <a:lstStyle/>
          <a:p>
            <a:pPr eaLnBrk="1" hangingPunct="1"/>
            <a:r>
              <a:rPr lang="en-US" b="1" smtClean="0"/>
              <a:t>Conclusion</a:t>
            </a:r>
          </a:p>
        </p:txBody>
      </p:sp>
      <p:sp>
        <p:nvSpPr>
          <p:cNvPr id="25603" name="Rectangle 3"/>
          <p:cNvSpPr>
            <a:spLocks noGrp="1" noChangeArrowheads="1"/>
          </p:cNvSpPr>
          <p:nvPr>
            <p:ph type="body" idx="1"/>
          </p:nvPr>
        </p:nvSpPr>
        <p:spPr>
          <a:xfrm>
            <a:off x="228600" y="1600200"/>
            <a:ext cx="8915400" cy="4525963"/>
          </a:xfrm>
        </p:spPr>
        <p:txBody>
          <a:bodyPr/>
          <a:lstStyle/>
          <a:p>
            <a:pPr eaLnBrk="1" hangingPunct="1">
              <a:buFontTx/>
              <a:buNone/>
            </a:pPr>
            <a:r>
              <a:rPr lang="en-US" sz="2800" b="1" smtClean="0"/>
              <a:t>All organisms die</a:t>
            </a:r>
          </a:p>
          <a:p>
            <a:pPr eaLnBrk="1" hangingPunct="1">
              <a:buFontTx/>
              <a:buNone/>
            </a:pPr>
            <a:r>
              <a:rPr lang="en-US" sz="2800" b="1" smtClean="0"/>
              <a:t>The timing of reproduction and death can evolve</a:t>
            </a:r>
          </a:p>
          <a:p>
            <a:pPr eaLnBrk="1" hangingPunct="1">
              <a:buFontTx/>
              <a:buNone/>
            </a:pPr>
            <a:r>
              <a:rPr lang="en-US" sz="2800" b="1" smtClean="0"/>
              <a:t>Two evolutionary theories of senescence:</a:t>
            </a:r>
          </a:p>
          <a:p>
            <a:pPr eaLnBrk="1" hangingPunct="1">
              <a:buFontTx/>
              <a:buNone/>
            </a:pPr>
            <a:r>
              <a:rPr lang="en-US" sz="2800" b="1" smtClean="0"/>
              <a:t>    Mutation Accumulation </a:t>
            </a:r>
          </a:p>
          <a:p>
            <a:pPr eaLnBrk="1" hangingPunct="1">
              <a:buFontTx/>
              <a:buNone/>
            </a:pPr>
            <a:r>
              <a:rPr lang="en-US" sz="2800" b="1" smtClean="0"/>
              <a:t>    &amp;</a:t>
            </a:r>
          </a:p>
          <a:p>
            <a:pPr eaLnBrk="1" hangingPunct="1">
              <a:buFontTx/>
              <a:buNone/>
            </a:pPr>
            <a:r>
              <a:rPr lang="en-US" sz="2800" b="1" smtClean="0"/>
              <a:t>    Antagonistic Pleiotropy</a:t>
            </a:r>
          </a:p>
          <a:p>
            <a:pPr eaLnBrk="1" hangingPunct="1">
              <a:buFontTx/>
              <a:buNone/>
            </a:pPr>
            <a:r>
              <a:rPr lang="en-US" sz="2800" b="1" smtClean="0"/>
              <a:t>Human Menopause may be explained by inclusive fitness</a:t>
            </a:r>
          </a:p>
          <a:p>
            <a:pPr eaLnBrk="1" hangingPunct="1">
              <a:buFontTx/>
              <a:buNone/>
            </a:pPr>
            <a:endParaRPr lang="en-US" sz="28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3_F06"/>
          <p:cNvPicPr>
            <a:picLocks noChangeAspect="1" noChangeArrowheads="1"/>
          </p:cNvPicPr>
          <p:nvPr/>
        </p:nvPicPr>
        <p:blipFill>
          <a:blip r:embed="rId3" cstate="print"/>
          <a:srcRect b="4738"/>
          <a:stretch>
            <a:fillRect/>
          </a:stretch>
        </p:blipFill>
        <p:spPr bwMode="auto">
          <a:xfrm>
            <a:off x="765175" y="609600"/>
            <a:ext cx="8074025" cy="6096000"/>
          </a:xfrm>
          <a:prstGeom prst="rect">
            <a:avLst/>
          </a:prstGeom>
          <a:noFill/>
          <a:ln w="9525">
            <a:noFill/>
            <a:miter lim="800000"/>
            <a:headEnd/>
            <a:tailEnd/>
          </a:ln>
        </p:spPr>
      </p:pic>
      <p:sp>
        <p:nvSpPr>
          <p:cNvPr id="4099" name="Text Box 3"/>
          <p:cNvSpPr txBox="1">
            <a:spLocks noChangeArrowheads="1"/>
          </p:cNvSpPr>
          <p:nvPr/>
        </p:nvSpPr>
        <p:spPr bwMode="auto">
          <a:xfrm>
            <a:off x="914400" y="0"/>
            <a:ext cx="7343775" cy="822325"/>
          </a:xfrm>
          <a:prstGeom prst="rect">
            <a:avLst/>
          </a:prstGeom>
          <a:noFill/>
          <a:ln w="9525">
            <a:noFill/>
            <a:miter lim="800000"/>
            <a:headEnd/>
            <a:tailEnd/>
          </a:ln>
        </p:spPr>
        <p:txBody>
          <a:bodyPr wrap="none">
            <a:spAutoFit/>
          </a:bodyPr>
          <a:lstStyle/>
          <a:p>
            <a:pPr>
              <a:spcBef>
                <a:spcPct val="30000"/>
              </a:spcBef>
            </a:pPr>
            <a:r>
              <a:rPr lang="en-US" sz="2400" b="1"/>
              <a:t>Artificial selection increases life span in fruit flies</a:t>
            </a:r>
          </a:p>
          <a:p>
            <a:endParaRPr lang="en-US" sz="2400" b="1"/>
          </a:p>
        </p:txBody>
      </p:sp>
      <p:sp>
        <p:nvSpPr>
          <p:cNvPr id="4100" name="TextBox 5"/>
          <p:cNvSpPr txBox="1">
            <a:spLocks noChangeArrowheads="1"/>
          </p:cNvSpPr>
          <p:nvPr/>
        </p:nvSpPr>
        <p:spPr bwMode="auto">
          <a:xfrm>
            <a:off x="3581400" y="609600"/>
            <a:ext cx="4108450" cy="646113"/>
          </a:xfrm>
          <a:prstGeom prst="rect">
            <a:avLst/>
          </a:prstGeom>
          <a:noFill/>
          <a:ln w="9525">
            <a:noFill/>
            <a:miter lim="800000"/>
            <a:headEnd/>
            <a:tailEnd/>
          </a:ln>
        </p:spPr>
        <p:txBody>
          <a:bodyPr wrap="none">
            <a:spAutoFit/>
          </a:bodyPr>
          <a:lstStyle/>
          <a:p>
            <a:r>
              <a:rPr lang="en-US"/>
              <a:t>Inherent limits, or can lifespan evolve?</a:t>
            </a:r>
          </a:p>
          <a:p>
            <a:r>
              <a:rPr lang="en-US"/>
              <a:t>Fruit fly expt: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3_F00"/>
          <p:cNvPicPr>
            <a:picLocks noChangeAspect="1" noChangeArrowheads="1"/>
          </p:cNvPicPr>
          <p:nvPr/>
        </p:nvPicPr>
        <p:blipFill>
          <a:blip r:embed="rId3" cstate="print"/>
          <a:srcRect b="6779"/>
          <a:stretch>
            <a:fillRect/>
          </a:stretch>
        </p:blipFill>
        <p:spPr bwMode="auto">
          <a:xfrm>
            <a:off x="838200" y="2438400"/>
            <a:ext cx="6858000" cy="3490913"/>
          </a:xfrm>
          <a:prstGeom prst="rect">
            <a:avLst/>
          </a:prstGeom>
          <a:noFill/>
          <a:ln w="9525">
            <a:noFill/>
            <a:miter lim="800000"/>
            <a:headEnd/>
            <a:tailEnd/>
          </a:ln>
        </p:spPr>
      </p:pic>
      <p:sp>
        <p:nvSpPr>
          <p:cNvPr id="5123" name="Text Box 5"/>
          <p:cNvSpPr txBox="1">
            <a:spLocks noChangeArrowheads="1"/>
          </p:cNvSpPr>
          <p:nvPr/>
        </p:nvSpPr>
        <p:spPr bwMode="auto">
          <a:xfrm>
            <a:off x="1279525" y="6056313"/>
            <a:ext cx="6254750" cy="366712"/>
          </a:xfrm>
          <a:prstGeom prst="rect">
            <a:avLst/>
          </a:prstGeom>
          <a:noFill/>
          <a:ln w="9525">
            <a:noFill/>
            <a:miter lim="800000"/>
            <a:headEnd/>
            <a:tailEnd/>
          </a:ln>
        </p:spPr>
        <p:txBody>
          <a:bodyPr wrap="none">
            <a:spAutoFit/>
          </a:bodyPr>
          <a:lstStyle/>
          <a:p>
            <a:r>
              <a:rPr lang="en-US" b="1"/>
              <a:t>Female sockeye salmon defending its nest before dying</a:t>
            </a:r>
          </a:p>
        </p:txBody>
      </p:sp>
      <p:sp>
        <p:nvSpPr>
          <p:cNvPr id="5124" name="Text Box 6"/>
          <p:cNvSpPr txBox="1">
            <a:spLocks noChangeArrowheads="1"/>
          </p:cNvSpPr>
          <p:nvPr/>
        </p:nvSpPr>
        <p:spPr bwMode="auto">
          <a:xfrm>
            <a:off x="441325" y="1158875"/>
            <a:ext cx="5254625" cy="579438"/>
          </a:xfrm>
          <a:prstGeom prst="rect">
            <a:avLst/>
          </a:prstGeom>
          <a:noFill/>
          <a:ln w="9525">
            <a:noFill/>
            <a:miter lim="800000"/>
            <a:headEnd/>
            <a:tailEnd/>
          </a:ln>
        </p:spPr>
        <p:txBody>
          <a:bodyPr wrap="none">
            <a:spAutoFit/>
          </a:bodyPr>
          <a:lstStyle/>
          <a:p>
            <a:r>
              <a:rPr lang="en-US" sz="3200" b="1"/>
              <a:t>II. Fundamental Trade-offs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3_F01a"/>
          <p:cNvPicPr>
            <a:picLocks noChangeAspect="1" noChangeArrowheads="1"/>
          </p:cNvPicPr>
          <p:nvPr/>
        </p:nvPicPr>
        <p:blipFill>
          <a:blip r:embed="rId3" cstate="print"/>
          <a:srcRect b="6122"/>
          <a:stretch>
            <a:fillRect/>
          </a:stretch>
        </p:blipFill>
        <p:spPr bwMode="auto">
          <a:xfrm>
            <a:off x="304800" y="1371600"/>
            <a:ext cx="3519488" cy="3505200"/>
          </a:xfrm>
          <a:prstGeom prst="rect">
            <a:avLst/>
          </a:prstGeom>
          <a:noFill/>
          <a:ln w="9525">
            <a:noFill/>
            <a:miter lim="800000"/>
            <a:headEnd/>
            <a:tailEnd/>
          </a:ln>
        </p:spPr>
      </p:pic>
      <p:pic>
        <p:nvPicPr>
          <p:cNvPr id="6147" name="Picture 3" descr="13_F01b"/>
          <p:cNvPicPr>
            <a:picLocks noChangeAspect="1" noChangeArrowheads="1"/>
          </p:cNvPicPr>
          <p:nvPr/>
        </p:nvPicPr>
        <p:blipFill>
          <a:blip r:embed="rId4" cstate="print"/>
          <a:srcRect b="6639"/>
          <a:stretch>
            <a:fillRect/>
          </a:stretch>
        </p:blipFill>
        <p:spPr bwMode="auto">
          <a:xfrm>
            <a:off x="4038600" y="1295400"/>
            <a:ext cx="4635500" cy="3505200"/>
          </a:xfrm>
          <a:prstGeom prst="rect">
            <a:avLst/>
          </a:prstGeom>
          <a:noFill/>
          <a:ln w="9525">
            <a:noFill/>
            <a:miter lim="800000"/>
            <a:headEnd/>
            <a:tailEnd/>
          </a:ln>
        </p:spPr>
      </p:pic>
      <p:sp>
        <p:nvSpPr>
          <p:cNvPr id="6148" name="Text Box 4"/>
          <p:cNvSpPr txBox="1">
            <a:spLocks noChangeArrowheads="1"/>
          </p:cNvSpPr>
          <p:nvPr/>
        </p:nvSpPr>
        <p:spPr bwMode="auto">
          <a:xfrm>
            <a:off x="1746250" y="5065713"/>
            <a:ext cx="4654550" cy="366712"/>
          </a:xfrm>
          <a:prstGeom prst="rect">
            <a:avLst/>
          </a:prstGeom>
          <a:noFill/>
          <a:ln w="9525">
            <a:noFill/>
            <a:miter lim="800000"/>
            <a:headEnd/>
            <a:tailEnd/>
          </a:ln>
        </p:spPr>
        <p:txBody>
          <a:bodyPr wrap="none">
            <a:spAutoFit/>
          </a:bodyPr>
          <a:lstStyle/>
          <a:p>
            <a:r>
              <a:rPr lang="en-US"/>
              <a:t>Mite                                                  Kiwi bird</a:t>
            </a:r>
          </a:p>
        </p:txBody>
      </p:sp>
      <p:sp>
        <p:nvSpPr>
          <p:cNvPr id="6149" name="Text Box 5"/>
          <p:cNvSpPr txBox="1">
            <a:spLocks noChangeArrowheads="1"/>
          </p:cNvSpPr>
          <p:nvPr/>
        </p:nvSpPr>
        <p:spPr bwMode="auto">
          <a:xfrm>
            <a:off x="441325" y="3413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3_F03"/>
          <p:cNvPicPr>
            <a:picLocks noChangeAspect="1" noChangeArrowheads="1"/>
          </p:cNvPicPr>
          <p:nvPr/>
        </p:nvPicPr>
        <p:blipFill>
          <a:blip r:embed="rId3" cstate="print"/>
          <a:srcRect b="8022"/>
          <a:stretch>
            <a:fillRect/>
          </a:stretch>
        </p:blipFill>
        <p:spPr bwMode="auto">
          <a:xfrm>
            <a:off x="304800" y="381000"/>
            <a:ext cx="8531225" cy="4495800"/>
          </a:xfrm>
          <a:prstGeom prst="rect">
            <a:avLst/>
          </a:prstGeom>
          <a:noFill/>
          <a:ln w="9525">
            <a:noFill/>
            <a:miter lim="800000"/>
            <a:headEnd/>
            <a:tailEnd/>
          </a:ln>
        </p:spPr>
      </p:pic>
      <p:sp>
        <p:nvSpPr>
          <p:cNvPr id="3" name="Rectangle 2"/>
          <p:cNvSpPr/>
          <p:nvPr/>
        </p:nvSpPr>
        <p:spPr>
          <a:xfrm>
            <a:off x="609600" y="5638800"/>
            <a:ext cx="8153400" cy="1077218"/>
          </a:xfrm>
          <a:prstGeom prst="rect">
            <a:avLst/>
          </a:prstGeom>
        </p:spPr>
        <p:txBody>
          <a:bodyPr wrap="square">
            <a:spAutoFit/>
          </a:bodyPr>
          <a:lstStyle/>
          <a:p>
            <a:pPr algn="ctr" eaLnBrk="1" hangingPunct="1"/>
            <a:r>
              <a:rPr lang="en-US" sz="3200" dirty="0" smtClean="0"/>
              <a:t>Short-winged and long-winged morphs of female sand crickets (</a:t>
            </a:r>
            <a:r>
              <a:rPr lang="en-US" sz="3200" i="1" dirty="0" err="1" smtClean="0"/>
              <a:t>Gryllus</a:t>
            </a:r>
            <a:r>
              <a:rPr lang="en-US" sz="3200" i="1" dirty="0" smtClean="0"/>
              <a:t> </a:t>
            </a:r>
            <a:r>
              <a:rPr lang="en-US" sz="3200" i="1" dirty="0" err="1" smtClean="0"/>
              <a:t>firmus</a:t>
            </a:r>
            <a:r>
              <a:rPr lang="en-US" sz="32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3_F02"/>
          <p:cNvPicPr>
            <a:picLocks noChangeAspect="1" noChangeArrowheads="1"/>
          </p:cNvPicPr>
          <p:nvPr/>
        </p:nvPicPr>
        <p:blipFill>
          <a:blip r:embed="rId3" cstate="print"/>
          <a:srcRect b="8856"/>
          <a:stretch>
            <a:fillRect/>
          </a:stretch>
        </p:blipFill>
        <p:spPr bwMode="auto">
          <a:xfrm>
            <a:off x="304800" y="1397000"/>
            <a:ext cx="8531225" cy="3708400"/>
          </a:xfrm>
          <a:prstGeom prst="rect">
            <a:avLst/>
          </a:prstGeom>
          <a:noFill/>
          <a:ln w="9525">
            <a:noFill/>
            <a:miter lim="800000"/>
            <a:headEnd/>
            <a:tailEnd/>
          </a:ln>
        </p:spPr>
      </p:pic>
      <p:sp>
        <p:nvSpPr>
          <p:cNvPr id="8195" name="Text Box 3"/>
          <p:cNvSpPr txBox="1">
            <a:spLocks noChangeArrowheads="1"/>
          </p:cNvSpPr>
          <p:nvPr/>
        </p:nvSpPr>
        <p:spPr bwMode="auto">
          <a:xfrm>
            <a:off x="-76200" y="392113"/>
            <a:ext cx="9048750" cy="701675"/>
          </a:xfrm>
          <a:prstGeom prst="rect">
            <a:avLst/>
          </a:prstGeom>
          <a:noFill/>
          <a:ln w="9525">
            <a:noFill/>
            <a:miter lim="800000"/>
            <a:headEnd/>
            <a:tailEnd/>
          </a:ln>
        </p:spPr>
        <p:txBody>
          <a:bodyPr wrap="none">
            <a:spAutoFit/>
          </a:bodyPr>
          <a:lstStyle/>
          <a:p>
            <a:pPr>
              <a:spcBef>
                <a:spcPct val="30000"/>
              </a:spcBef>
            </a:pPr>
            <a:r>
              <a:rPr lang="en-US" sz="2000"/>
              <a:t>The life history of a hypothetical female Virginia opossum (</a:t>
            </a:r>
            <a:r>
              <a:rPr lang="en-US" sz="2000" i="1"/>
              <a:t>Didelphis virginiana</a:t>
            </a:r>
            <a:r>
              <a:rPr lang="en-US" sz="2000"/>
              <a:t>)</a:t>
            </a:r>
          </a:p>
          <a:p>
            <a:endParaRPr 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3_F10a"/>
          <p:cNvPicPr>
            <a:picLocks noChangeAspect="1" noChangeArrowheads="1"/>
          </p:cNvPicPr>
          <p:nvPr/>
        </p:nvPicPr>
        <p:blipFill>
          <a:blip r:embed="rId3" cstate="print"/>
          <a:srcRect b="8054"/>
          <a:stretch>
            <a:fillRect/>
          </a:stretch>
        </p:blipFill>
        <p:spPr bwMode="auto">
          <a:xfrm>
            <a:off x="685800" y="1295400"/>
            <a:ext cx="7772400" cy="4408488"/>
          </a:xfrm>
          <a:prstGeom prst="rect">
            <a:avLst/>
          </a:prstGeom>
          <a:noFill/>
          <a:ln w="9525">
            <a:noFill/>
            <a:miter lim="800000"/>
            <a:headEnd/>
            <a:tailEnd/>
          </a:ln>
        </p:spPr>
      </p:pic>
      <p:sp>
        <p:nvSpPr>
          <p:cNvPr id="9219" name="Text Box 3"/>
          <p:cNvSpPr txBox="1">
            <a:spLocks noChangeArrowheads="1"/>
          </p:cNvSpPr>
          <p:nvPr/>
        </p:nvSpPr>
        <p:spPr bwMode="auto">
          <a:xfrm>
            <a:off x="517525" y="115888"/>
            <a:ext cx="5033963" cy="830262"/>
          </a:xfrm>
          <a:prstGeom prst="rect">
            <a:avLst/>
          </a:prstGeom>
          <a:noFill/>
          <a:ln w="9525">
            <a:noFill/>
            <a:miter lim="800000"/>
            <a:headEnd/>
            <a:tailEnd/>
          </a:ln>
        </p:spPr>
        <p:txBody>
          <a:bodyPr wrap="none">
            <a:spAutoFit/>
          </a:bodyPr>
          <a:lstStyle/>
          <a:p>
            <a:r>
              <a:rPr lang="en-US" sz="2400" b="1"/>
              <a:t>III. Evolutionary theories of aging</a:t>
            </a:r>
          </a:p>
          <a:p>
            <a:r>
              <a:rPr lang="en-US" sz="2400" b="1"/>
              <a:t>           Background: </a:t>
            </a:r>
          </a:p>
        </p:txBody>
      </p:sp>
      <p:sp>
        <p:nvSpPr>
          <p:cNvPr id="9220" name="Text Box 4"/>
          <p:cNvSpPr txBox="1">
            <a:spLocks noChangeArrowheads="1"/>
          </p:cNvSpPr>
          <p:nvPr/>
        </p:nvSpPr>
        <p:spPr bwMode="auto">
          <a:xfrm>
            <a:off x="288925" y="6043613"/>
            <a:ext cx="8224838" cy="381000"/>
          </a:xfrm>
          <a:prstGeom prst="rect">
            <a:avLst/>
          </a:prstGeom>
          <a:noFill/>
          <a:ln w="9525">
            <a:noFill/>
            <a:miter lim="800000"/>
            <a:headEnd/>
            <a:tailEnd/>
          </a:ln>
        </p:spPr>
        <p:txBody>
          <a:bodyPr wrap="none">
            <a:spAutoFit/>
          </a:bodyPr>
          <a:lstStyle/>
          <a:p>
            <a:r>
              <a:rPr lang="en-US" sz="1900" b="1"/>
              <a:t>Expected Reproductive Success (RS) = Prob(Surviving) x #(Offspring)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3_F10b"/>
          <p:cNvPicPr>
            <a:picLocks noChangeAspect="1" noChangeArrowheads="1"/>
          </p:cNvPicPr>
          <p:nvPr/>
        </p:nvPicPr>
        <p:blipFill>
          <a:blip r:embed="rId3" cstate="print"/>
          <a:srcRect b="7021"/>
          <a:stretch>
            <a:fillRect/>
          </a:stretch>
        </p:blipFill>
        <p:spPr bwMode="auto">
          <a:xfrm>
            <a:off x="304800" y="774700"/>
            <a:ext cx="8531225" cy="4940300"/>
          </a:xfrm>
          <a:prstGeom prst="rect">
            <a:avLst/>
          </a:prstGeom>
          <a:noFill/>
          <a:ln w="9525">
            <a:noFill/>
            <a:miter lim="800000"/>
            <a:headEnd/>
            <a:tailEnd/>
          </a:ln>
        </p:spPr>
      </p:pic>
      <p:sp>
        <p:nvSpPr>
          <p:cNvPr id="10243" name="Text Box 3"/>
          <p:cNvSpPr txBox="1">
            <a:spLocks noChangeArrowheads="1"/>
          </p:cNvSpPr>
          <p:nvPr/>
        </p:nvSpPr>
        <p:spPr bwMode="auto">
          <a:xfrm>
            <a:off x="3505200" y="5867400"/>
            <a:ext cx="1581150" cy="366713"/>
          </a:xfrm>
          <a:prstGeom prst="rect">
            <a:avLst/>
          </a:prstGeom>
          <a:noFill/>
          <a:ln w="9525">
            <a:noFill/>
            <a:miter lim="800000"/>
            <a:headEnd/>
            <a:tailEnd/>
          </a:ln>
        </p:spPr>
        <p:txBody>
          <a:bodyPr wrap="none">
            <a:spAutoFit/>
          </a:bodyPr>
          <a:lstStyle/>
          <a:p>
            <a:r>
              <a:rPr lang="en-US" b="1"/>
              <a:t>Versus 2.419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2176</Words>
  <Application>Microsoft Office PowerPoint</Application>
  <PresentationFormat>On-screen Show (4:3)</PresentationFormat>
  <Paragraphs>155</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Evolution of Aging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Conclusion</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Anonymous</dc:creator>
  <cp:lastModifiedBy>cfenster</cp:lastModifiedBy>
  <cp:revision>28</cp:revision>
  <dcterms:created xsi:type="dcterms:W3CDTF">2009-11-30T00:11:28Z</dcterms:created>
  <dcterms:modified xsi:type="dcterms:W3CDTF">2013-12-04T22:38:12Z</dcterms:modified>
</cp:coreProperties>
</file>